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2"/>
  </p:notesMasterIdLst>
  <p:sldIdLst>
    <p:sldId id="282" r:id="rId2"/>
    <p:sldId id="273" r:id="rId3"/>
    <p:sldId id="265" r:id="rId4"/>
    <p:sldId id="260" r:id="rId5"/>
    <p:sldId id="272" r:id="rId6"/>
    <p:sldId id="264" r:id="rId7"/>
    <p:sldId id="263" r:id="rId8"/>
    <p:sldId id="267" r:id="rId9"/>
    <p:sldId id="281" r:id="rId10"/>
    <p:sldId id="268" r:id="rId11"/>
    <p:sldId id="261" r:id="rId12"/>
    <p:sldId id="262" r:id="rId13"/>
    <p:sldId id="271" r:id="rId14"/>
    <p:sldId id="269" r:id="rId15"/>
    <p:sldId id="280" r:id="rId16"/>
    <p:sldId id="276" r:id="rId17"/>
    <p:sldId id="277" r:id="rId18"/>
    <p:sldId id="279" r:id="rId19"/>
    <p:sldId id="278" r:id="rId20"/>
    <p:sldId id="275" r:id="rId21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2E8"/>
    <a:srgbClr val="E49828"/>
    <a:srgbClr val="973CDC"/>
    <a:srgbClr val="CC6288"/>
    <a:srgbClr val="9F4F4F"/>
    <a:srgbClr val="90F010"/>
    <a:srgbClr val="CEA2A2"/>
    <a:srgbClr val="F7B95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 autoAdjust="0"/>
    <p:restoredTop sz="94660"/>
  </p:normalViewPr>
  <p:slideViewPr>
    <p:cSldViewPr>
      <p:cViewPr varScale="1">
        <p:scale>
          <a:sx n="69" d="100"/>
          <a:sy n="69" d="100"/>
        </p:scale>
        <p:origin x="-88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6C571AC-1C86-471D-A35C-4E2FF9C63BE4}" type="datetimeFigureOut">
              <a:rPr lang="it-IT"/>
              <a:pPr>
                <a:defRPr/>
              </a:pPr>
              <a:t>14/06/2014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8FBBCDB-F113-46E0-A392-449368C187D6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662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87AC05-BA70-4B44-81C3-7D24E8010AD9}" type="slidenum">
              <a:rPr 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it-IT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Freeform 7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2E9B2-160A-4046-9EE1-78EFB099EB3D}" type="datetimeFigureOut">
              <a:rPr lang="it-IT"/>
              <a:pPr>
                <a:defRPr/>
              </a:pPr>
              <a:t>14/06/2014</a:t>
            </a:fld>
            <a:endParaRPr lang="it-IT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30119-2FFA-4D7C-99EE-E53178E3BC78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B45E7-AFA5-4F5D-8CE5-1CF7D3C0B6E7}" type="datetimeFigureOut">
              <a:rPr lang="it-IT"/>
              <a:pPr>
                <a:defRPr/>
              </a:pPr>
              <a:t>14/06/2014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86B25-49A4-4E06-A5FB-412F0B853258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10189-807E-4EBC-9CDF-07C76E54380B}" type="datetimeFigureOut">
              <a:rPr lang="it-IT"/>
              <a:pPr>
                <a:defRPr/>
              </a:pPr>
              <a:t>14/06/2014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D34F5-E6E3-414B-8B55-E24C8415EE1F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7414-1897-4C6D-82F6-5D38824197D8}" type="datetimeFigureOut">
              <a:rPr lang="it-IT"/>
              <a:pPr>
                <a:defRPr/>
              </a:pPr>
              <a:t>14/06/2014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08A9C-3894-4BC9-94CA-1185B12F25E3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0CF26-999C-45A2-9D3F-B82B53D004A1}" type="datetimeFigureOut">
              <a:rPr lang="it-IT"/>
              <a:pPr>
                <a:defRPr/>
              </a:pPr>
              <a:t>14/06/2014</a:t>
            </a:fld>
            <a:endParaRPr lang="it-IT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419B3-D6B9-4385-A23E-53E3282A1A1B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37EB0-5F80-4D45-9A07-38CB34A1A3B5}" type="datetimeFigureOut">
              <a:rPr lang="it-IT"/>
              <a:pPr>
                <a:defRPr/>
              </a:pPr>
              <a:t>14/06/2014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1FAD7-DF71-4C01-8A7D-6703828BA650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57533-4CEE-4B2C-B6E7-BAC4F0AB5F0E}" type="datetimeFigureOut">
              <a:rPr lang="it-IT"/>
              <a:pPr>
                <a:defRPr/>
              </a:pPr>
              <a:t>14/06/2014</a:t>
            </a:fld>
            <a:endParaRPr lang="it-IT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05FB8-9748-4A1A-8E64-EBD56F163C09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32E2B-DF99-4B4D-8DD2-7C899DDC8452}" type="datetimeFigureOut">
              <a:rPr lang="it-IT"/>
              <a:pPr>
                <a:defRPr/>
              </a:pPr>
              <a:t>14/06/2014</a:t>
            </a:fld>
            <a:endParaRPr lang="it-IT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10D2F-281B-47F5-9E2E-7C14D2ECCEB6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5E9B3-C35D-4AC4-AC5B-84E78E8490B4}" type="datetimeFigureOut">
              <a:rPr lang="it-IT"/>
              <a:pPr>
                <a:defRPr/>
              </a:pPr>
              <a:t>14/06/2014</a:t>
            </a:fld>
            <a:endParaRPr lang="it-IT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EB649-51E5-45C3-868D-1FB31EBE7E18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6" name="Right Triangle 17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D5CC0-C081-4ECC-94D8-463733A4D0AB}" type="datetimeFigureOut">
              <a:rPr lang="it-IT"/>
              <a:pPr>
                <a:defRPr/>
              </a:pPr>
              <a:t>14/06/2014</a:t>
            </a:fld>
            <a:endParaRPr lang="it-IT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8B728D7-48DA-4A98-9432-92AFCB380E71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6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rtlCol="0" anchor="ctr">
            <a:normAutofit/>
          </a:bodyPr>
          <a:lstStyle>
            <a:lvl1pPr algn="r">
              <a:defRPr/>
            </a:lvl1pPr>
          </a:lstStyle>
          <a:p>
            <a:pPr lvl="0"/>
            <a:r>
              <a:rPr lang="it-IT" noProof="0" dirty="0" smtClean="0"/>
              <a:t>Fare clic sull'icona per inserire un'immagine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49DFC-3A15-4E50-88C5-874800B3F5BF}" type="datetimeFigureOut">
              <a:rPr lang="it-IT"/>
              <a:pPr>
                <a:defRPr/>
              </a:pPr>
              <a:t>14/06/2014</a:t>
            </a:fld>
            <a:endParaRPr lang="it-IT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3DC77-BDAF-452E-8916-20920446DB9D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E7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1425"/>
            <a:ext cx="3575050" cy="1806575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8" name="Freeform 7"/>
          <p:cNvSpPr/>
          <p:nvPr/>
        </p:nvSpPr>
        <p:spPr>
          <a:xfrm>
            <a:off x="-1588" y="5051425"/>
            <a:ext cx="9145588" cy="180657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365125"/>
            <a:ext cx="7521575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613" y="5870575"/>
            <a:ext cx="2176462" cy="201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D4FAE8-BDAB-4C28-8ECF-EE8D8733B1A6}" type="datetimeFigureOut">
              <a:rPr lang="it-IT"/>
              <a:pPr>
                <a:defRPr/>
              </a:pPr>
              <a:t>14/06/2014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cap="all" spc="200" baseline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50" y="6170613"/>
            <a:ext cx="503238" cy="503237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5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C22445-5B3C-4D9E-A553-2BECA1A34334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1" r:id="rId2"/>
    <p:sldLayoutId id="2147483733" r:id="rId3"/>
    <p:sldLayoutId id="2147483730" r:id="rId4"/>
    <p:sldLayoutId id="2147483729" r:id="rId5"/>
    <p:sldLayoutId id="2147483728" r:id="rId6"/>
    <p:sldLayoutId id="2147483727" r:id="rId7"/>
    <p:sldLayoutId id="2147483734" r:id="rId8"/>
    <p:sldLayoutId id="2147483735" r:id="rId9"/>
    <p:sldLayoutId id="2147483726" r:id="rId10"/>
    <p:sldLayoutId id="214748372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0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16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2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88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unit&#224;_sistem_consol_struttura-coerenza.do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VALUTAZIONE_FINALE_LETTURA_FONTI.doc" TargetMode="External"/><Relationship Id="rId3" Type="http://schemas.openxmlformats.org/officeDocument/2006/relationships/hyperlink" Target="un_integraz.avvio_0_necessita_ingegno.doc" TargetMode="External"/><Relationship Id="rId7" Type="http://schemas.openxmlformats.org/officeDocument/2006/relationships/hyperlink" Target="unit&#224;_sistem_consol_UGUALI_DIVERSI.doc" TargetMode="External"/><Relationship Id="rId2" Type="http://schemas.openxmlformats.org/officeDocument/2006/relationships/hyperlink" Target="unit&#224;_apprend_integrazione_%20necessit&#224;_scrittura.doc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unit&#224;_sistem_consol_villaggi_citt&#224;.doc" TargetMode="External"/><Relationship Id="rId5" Type="http://schemas.openxmlformats.org/officeDocument/2006/relationships/hyperlink" Target="unit&#224;_sistem_consol_egizi_.doc" TargetMode="External"/><Relationship Id="rId10" Type="http://schemas.openxmlformats.org/officeDocument/2006/relationships/hyperlink" Target="link/VERIFICHE/lettura_fonti_egizi%20_Giulia.doc" TargetMode="External"/><Relationship Id="rId4" Type="http://schemas.openxmlformats.org/officeDocument/2006/relationships/hyperlink" Target="unit&#224;_sistem_consol_mezzaluna_fert.doc" TargetMode="External"/><Relationship Id="rId9" Type="http://schemas.openxmlformats.org/officeDocument/2006/relationships/hyperlink" Target="link/VERIFICHE/lettura_fonti_egizi.doc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468313" y="549275"/>
            <a:ext cx="8280400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/>
              <a:t>24/6</a:t>
            </a:r>
          </a:p>
          <a:p>
            <a:pPr>
              <a:spcBef>
                <a:spcPct val="50000"/>
              </a:spcBef>
            </a:pPr>
            <a:r>
              <a:rPr lang="it-IT" sz="2400"/>
              <a:t>- Presentazione dei grafici sul confronto della valutazione 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it-IT" sz="2400"/>
              <a:t> La Didattica per Competenze: troviamo un linguaggio comune</a:t>
            </a:r>
          </a:p>
          <a:p>
            <a:pPr>
              <a:spcBef>
                <a:spcPct val="50000"/>
              </a:spcBef>
            </a:pPr>
            <a:r>
              <a:rPr lang="it-IT" sz="2400"/>
              <a:t>25/6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it-IT" sz="2400"/>
              <a:t> Progettare un’Unità di Apprendimento: un possibile modello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it-IT" sz="2400"/>
              <a:t> Revisione del lavoro svolto a febbraio con l’aiuto del modello </a:t>
            </a:r>
          </a:p>
          <a:p>
            <a:pPr>
              <a:spcBef>
                <a:spcPct val="50000"/>
              </a:spcBef>
            </a:pPr>
            <a:r>
              <a:rPr lang="it-IT" sz="2400"/>
              <a:t>26/6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it-IT" sz="2400"/>
              <a:t> Progettare un modulo</a:t>
            </a:r>
          </a:p>
          <a:p>
            <a:pPr>
              <a:spcBef>
                <a:spcPct val="50000"/>
              </a:spcBef>
            </a:pPr>
            <a:r>
              <a:rPr lang="it-IT" sz="2400"/>
              <a:t>- Mettersi alla prova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>
            <a:spLocks noChangeArrowheads="1"/>
          </p:cNvSpPr>
          <p:nvPr/>
        </p:nvSpPr>
        <p:spPr bwMode="auto">
          <a:xfrm>
            <a:off x="1042988" y="1196975"/>
            <a:ext cx="7705725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4400">
                <a:solidFill>
                  <a:srgbClr val="A76C15"/>
                </a:solidFill>
                <a:latin typeface="AR BERKLEY" pitchFamily="2" charset="0"/>
              </a:rPr>
              <a:t>Senza la conoscenza del bambino non possiamo illuderci di educare: non c’è processo educativo che non sia inserito nella sua realtà.</a:t>
            </a:r>
          </a:p>
          <a:p>
            <a:pPr algn="r"/>
            <a:r>
              <a:rPr lang="it-IT" sz="4400">
                <a:solidFill>
                  <a:srgbClr val="A76C15"/>
                </a:solidFill>
                <a:latin typeface="AR BERKLEY" pitchFamily="2" charset="0"/>
              </a:rPr>
              <a:t>Mario Lodi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49" name="Group 21"/>
          <p:cNvGraphicFramePr>
            <a:graphicFrameLocks noGrp="1"/>
          </p:cNvGraphicFramePr>
          <p:nvPr/>
        </p:nvGraphicFramePr>
        <p:xfrm>
          <a:off x="468313" y="768350"/>
          <a:ext cx="8280400" cy="5037138"/>
        </p:xfrm>
        <a:graphic>
          <a:graphicData uri="http://schemas.openxmlformats.org/drawingml/2006/table">
            <a:tbl>
              <a:tblPr/>
              <a:tblGrid>
                <a:gridCol w="2760662"/>
                <a:gridCol w="2760663"/>
                <a:gridCol w="2759075"/>
              </a:tblGrid>
              <a:tr h="12954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76C15"/>
                          </a:solidFill>
                          <a:effectLst/>
                          <a:latin typeface="Arial" charset="0"/>
                          <a:cs typeface="Arial" charset="0"/>
                        </a:rPr>
                        <a:t>UNITÀ DI APPRENDIMENTO  n.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76C15"/>
                          </a:solidFill>
                          <a:effectLst/>
                          <a:latin typeface="Arial" charset="0"/>
                          <a:cs typeface="Arial" charset="0"/>
                        </a:rPr>
                        <a:t>(ACQUISIZIONE  DEGLI APPRENDIMENTI RISORSA)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A76C15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76C15"/>
                          </a:solidFill>
                          <a:effectLst/>
                          <a:latin typeface="Arial" charset="0"/>
                          <a:cs typeface="Arial" charset="0"/>
                        </a:rPr>
                        <a:t>Titolo: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B288"/>
                        </a:gs>
                        <a:gs pos="50000">
                          <a:srgbClr val="FFCEB8"/>
                        </a:gs>
                        <a:gs pos="100000">
                          <a:srgbClr val="FFE7DC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8286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TEMPI/PERIODICITÀ: </a:t>
                      </a: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(tempo che si prevede di utilizzare, anche in periodi diversi dell’anno, e con quale cadenza)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D9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211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Obiettivi: apprendimenti- risorsa da sviluppare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Abilità/capacità/micro-competenze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(vanno indicate le ABILITÀ, MICRO-COMPETENZE che si vogliono mobilizzare e  sviluppare con il percorso che verrà progettato)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Conoscenze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(vanno indicate le CONOSCENZE che si vogliono mobilizzare e sviluppare con il percorso che verrà progettato)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EDE8"/>
                    </a:solidFill>
                  </a:tcPr>
                </a:tc>
              </a:tr>
              <a:tr h="7016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Tematiche/ Ambiti disciplinari coinvolti </a:t>
                      </a: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(contenuti)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D9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44" name="Group 20"/>
          <p:cNvGraphicFramePr>
            <a:graphicFrameLocks noGrp="1"/>
          </p:cNvGraphicFramePr>
          <p:nvPr/>
        </p:nvGraphicFramePr>
        <p:xfrm>
          <a:off x="468313" y="620713"/>
          <a:ext cx="8280400" cy="5507037"/>
        </p:xfrm>
        <a:graphic>
          <a:graphicData uri="http://schemas.openxmlformats.org/drawingml/2006/table">
            <a:tbl>
              <a:tblPr/>
              <a:tblGrid>
                <a:gridCol w="1368425"/>
                <a:gridCol w="3455987"/>
                <a:gridCol w="3455988"/>
              </a:tblGrid>
              <a:tr h="531813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7430D"/>
                          </a:solidFill>
                          <a:effectLst/>
                          <a:latin typeface="Arial" charset="0"/>
                          <a:cs typeface="Arial" charset="0"/>
                        </a:rPr>
                        <a:t>ATTIVITÀ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B288"/>
                        </a:gs>
                        <a:gs pos="50000">
                          <a:srgbClr val="FFCEB8"/>
                        </a:gs>
                        <a:gs pos="100000">
                          <a:srgbClr val="FFE7DC"/>
                        </a:gs>
                      </a:gsLst>
                      <a:lin ang="5400000" scaled="1"/>
                    </a:gra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7430D"/>
                          </a:solidFill>
                          <a:effectLst/>
                          <a:latin typeface="Arial" charset="0"/>
                          <a:cs typeface="Arial" charset="0"/>
                        </a:rPr>
                        <a:t>Sistematizzazione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B288"/>
                        </a:gs>
                        <a:gs pos="50000">
                          <a:srgbClr val="FFCEB8"/>
                        </a:gs>
                        <a:gs pos="100000">
                          <a:srgbClr val="FFE7DC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3181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Compito/i:  </a:t>
                      </a: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(Si parte da una SITUAZIONE PROBLEMA che deve creare il coinvolgimento della classe e che definirà il compito/i da eseguire )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A76C15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B288"/>
                        </a:gs>
                        <a:gs pos="50000">
                          <a:srgbClr val="FFCEB8"/>
                        </a:gs>
                        <a:gs pos="100000">
                          <a:srgbClr val="FFE7DC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3181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Strumenti, materiali, risorse</a:t>
                      </a: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: (va indicato che cosa si prevede  di utilizzare per l’attività che si sta progettando)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A76C15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B288"/>
                        </a:gs>
                        <a:gs pos="50000">
                          <a:srgbClr val="FFCEB8"/>
                        </a:gs>
                        <a:gs pos="100000">
                          <a:srgbClr val="FFE7DC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3181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Modalità di organizzazione del gruppo-classe: </a:t>
                      </a: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(classe intera gruppi, lavoro autonomo…)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A76C15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B288"/>
                        </a:gs>
                        <a:gs pos="50000">
                          <a:srgbClr val="FFCEB8"/>
                        </a:gs>
                        <a:gs pos="100000">
                          <a:srgbClr val="FFE7DC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9551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Che cosa fa il docente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Nella prima parte del percorso vanno indicati precisamente i passaggi che il docente pensa di proporre per mobilizzare e ampliare le conoscenze e le micro competenze pregresse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Che cosa fanno gli allievi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Vanno indicate le attività che dovrebbero fare gli allievi e ipotizziate quali potrebbero essere le risposte alle nostre sollecitazioni.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ED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94" name="Group 18"/>
          <p:cNvGraphicFramePr>
            <a:graphicFrameLocks noGrp="1"/>
          </p:cNvGraphicFramePr>
          <p:nvPr/>
        </p:nvGraphicFramePr>
        <p:xfrm>
          <a:off x="539750" y="620713"/>
          <a:ext cx="8280400" cy="5181600"/>
        </p:xfrm>
        <a:graphic>
          <a:graphicData uri="http://schemas.openxmlformats.org/drawingml/2006/table">
            <a:tbl>
              <a:tblPr/>
              <a:tblGrid>
                <a:gridCol w="1368425"/>
                <a:gridCol w="3455988"/>
                <a:gridCol w="3455987"/>
              </a:tblGrid>
              <a:tr h="420688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7430D"/>
                          </a:solidFill>
                          <a:effectLst/>
                          <a:latin typeface="Arial" charset="0"/>
                          <a:cs typeface="Arial" charset="0"/>
                        </a:rPr>
                        <a:t>ATTIVITÀ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B288"/>
                        </a:gs>
                        <a:gs pos="50000">
                          <a:srgbClr val="FFCEB8"/>
                        </a:gs>
                        <a:gs pos="100000">
                          <a:srgbClr val="FFE7DC"/>
                        </a:gs>
                      </a:gsLst>
                      <a:lin ang="5400000" scaled="1"/>
                    </a:gra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7430D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Consolidamento – supporto del transfert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B288"/>
                        </a:gs>
                        <a:gs pos="50000">
                          <a:srgbClr val="FFCEB8"/>
                        </a:gs>
                        <a:gs pos="100000">
                          <a:srgbClr val="FFE7DC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84321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Che cosa fa il docente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Seconda parte del percorso in cui si mettono gli allievi in situazioni tali da sperimentare in gruppo o autonomamente quanto </a:t>
                      </a:r>
                      <a:r>
                        <a:rPr kumimoji="0" lang="it-IT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sistematizzato</a:t>
                      </a: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 nella prima parte del percorso.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Indicare precisamente i passaggi che si intendono proporre 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2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Che cosa fanno gli allievi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Sperimentano in gruppo o autonomamente quanto appreso nella prima parte del percorso; ciò permette al docente di intervenire per chiarire i dubbi dei ragazzi, sostenere l’apprendimento dei più deboli e aggiustare il tiro su proposte che non risultano chiare.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2E8"/>
                    </a:solidFill>
                  </a:tcPr>
                </a:tc>
              </a:tr>
              <a:tr h="81597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Strumenti, materiali, risorse</a:t>
                      </a: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: (va indicato che cosa si intende utilizzare per l’attività progettata)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A76C15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B288"/>
                        </a:gs>
                        <a:gs pos="50000">
                          <a:srgbClr val="FFCEB8"/>
                        </a:gs>
                        <a:gs pos="100000">
                          <a:srgbClr val="FFE7DC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81597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Modalità di organizzazione del gruppo-classe: </a:t>
                      </a: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(gruppo classe intero, gruppi, lavoro autonomo…)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A76C15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B288"/>
                        </a:gs>
                        <a:gs pos="50000">
                          <a:srgbClr val="FFCEB8"/>
                        </a:gs>
                        <a:gs pos="100000">
                          <a:srgbClr val="FFE7DC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86" name="Group 14"/>
          <p:cNvGraphicFramePr>
            <a:graphicFrameLocks noGrp="1"/>
          </p:cNvGraphicFramePr>
          <p:nvPr/>
        </p:nvGraphicFramePr>
        <p:xfrm>
          <a:off x="468313" y="1628775"/>
          <a:ext cx="8280400" cy="3317875"/>
        </p:xfrm>
        <a:graphic>
          <a:graphicData uri="http://schemas.openxmlformats.org/drawingml/2006/table">
            <a:tbl>
              <a:tblPr/>
              <a:tblGrid>
                <a:gridCol w="1512887"/>
                <a:gridCol w="6767513"/>
              </a:tblGrid>
              <a:tr h="2052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7430D"/>
                          </a:solidFill>
                          <a:effectLst/>
                          <a:latin typeface="Arial" charset="0"/>
                          <a:cs typeface="Arial" charset="0"/>
                        </a:rPr>
                        <a:t>Valutazione in itinere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B288"/>
                        </a:gs>
                        <a:gs pos="50000">
                          <a:srgbClr val="FFCEB8"/>
                        </a:gs>
                        <a:gs pos="100000">
                          <a:srgbClr val="FFE7D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Prova/e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 pensata una prova il più vicino possibile ad una SITUAZIONE REALE in cui i ragazzi abbiano la possibilità di utilizzare, in contesti diversi, le competenze acquisite durante il percorso.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Vanno indicate le prove che si intendono fare, coerentemente con il percorso progettato, la modalità di correzione e il valore di ogni esercizio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La rubrica di valutazione e le chiavi di correzione devono essere condivise con i ragazzi per dare loro la possibilità di sapere su che cosa sarà valutato il loro lavoro e in quale modo.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B288"/>
                        </a:gs>
                        <a:gs pos="50000">
                          <a:srgbClr val="FFCEB8"/>
                        </a:gs>
                        <a:gs pos="100000">
                          <a:srgbClr val="FFE7DC"/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4" name="CasellaDiTesto 3"/>
          <p:cNvSpPr txBox="1">
            <a:spLocks noChangeArrowheads="1"/>
          </p:cNvSpPr>
          <p:nvPr/>
        </p:nvSpPr>
        <p:spPr bwMode="auto">
          <a:xfrm>
            <a:off x="827088" y="5373688"/>
            <a:ext cx="7848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800">
                <a:latin typeface="Franklin Gothic Book" pitchFamily="34" charset="0"/>
                <a:hlinkClick r:id="rId3" action="ppaction://hlinkfile"/>
              </a:rPr>
              <a:t>Esempio di progettazione</a:t>
            </a:r>
            <a:endParaRPr lang="it-IT" sz="180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1620838" y="3594100"/>
            <a:ext cx="633571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5400">
                <a:solidFill>
                  <a:srgbClr val="9F4F4F"/>
                </a:solidFill>
                <a:latin typeface="AR BLANCA" pitchFamily="2" charset="0"/>
              </a:rPr>
              <a:t>Progettare un modulo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923" name="Group 83"/>
          <p:cNvGraphicFramePr>
            <a:graphicFrameLocks noGrp="1"/>
          </p:cNvGraphicFramePr>
          <p:nvPr/>
        </p:nvGraphicFramePr>
        <p:xfrm>
          <a:off x="250825" y="1628775"/>
          <a:ext cx="8713788" cy="4130675"/>
        </p:xfrm>
        <a:graphic>
          <a:graphicData uri="http://schemas.openxmlformats.org/drawingml/2006/table">
            <a:tbl>
              <a:tblPr/>
              <a:tblGrid>
                <a:gridCol w="2814638"/>
                <a:gridCol w="2947987"/>
                <a:gridCol w="2951163"/>
              </a:tblGrid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Competenza attesa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EA2A2"/>
                        </a:gs>
                        <a:gs pos="100000">
                          <a:srgbClr val="FCF2E8"/>
                        </a:gs>
                      </a:gsLst>
                      <a:lin ang="5400000" scaled="1"/>
                    </a:gra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Saper leggere e interpretare le fonti per ricavarne informazioni utili a ricostruire una civiltà e riconoscere le relazioni che intercorrono tra gli elementi carratterizzanti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EA2A2"/>
                        </a:gs>
                        <a:gs pos="100000">
                          <a:srgbClr val="FCF2E8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Situazione –problema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EA2A2"/>
                        </a:gs>
                        <a:gs pos="100000">
                          <a:srgbClr val="FCF2E8"/>
                        </a:gs>
                      </a:gsLst>
                      <a:lin ang="5400000" scaled="1"/>
                    </a:gra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La necessità di cambiare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EA2A2"/>
                        </a:gs>
                        <a:gs pos="100000">
                          <a:srgbClr val="FCF2E8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449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Apprendimenti-risorsa da sviluppare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EA2A2"/>
                        </a:gs>
                        <a:gs pos="100000">
                          <a:srgbClr val="FCF2E8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0813" algn="l"/>
                        </a:tabLst>
                      </a:pPr>
                      <a:r>
                        <a:rPr kumimoji="0" lang="it-IT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Abilità/capacità/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0813" algn="l"/>
                        </a:tabLst>
                      </a:pPr>
                      <a:r>
                        <a:rPr kumimoji="0" lang="it-IT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Microcompetenze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50813" algn="l"/>
                        </a:tabLst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Saper leggere le tracce del passato per ricavarne informazioni utili alla ricostruzione storica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50813" algn="l"/>
                        </a:tabLst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Utilizzare la lettura di carte geografiche diverse per comprendere i cambiamenti della Terra nel tempo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EA2A2"/>
                        </a:gs>
                        <a:gs pos="100000">
                          <a:srgbClr val="FCF2E8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Conoscenze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Char char=""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Riconoscere e classificare fonti e documenti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Char char=""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Conoscere ed utilizzare le coordinate temporali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EA2A2"/>
                        </a:gs>
                        <a:gs pos="100000">
                          <a:srgbClr val="FCF2E8"/>
                        </a:gs>
                      </a:gsLst>
                      <a:lin ang="5400000" scaled="1"/>
                    </a:gradFill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Prerequisiti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EA2A2"/>
                        </a:gs>
                        <a:gs pos="100000">
                          <a:srgbClr val="FCF2E8"/>
                        </a:gs>
                      </a:gsLst>
                      <a:lin ang="5400000" scaled="1"/>
                    </a:gra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- Conoscere e classificare le fonti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- saper usare la linea del tempo 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EA2A2"/>
                        </a:gs>
                        <a:gs pos="100000">
                          <a:srgbClr val="FCF2E8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5921" name="Group 81"/>
          <p:cNvGraphicFramePr>
            <a:graphicFrameLocks noGrp="1"/>
          </p:cNvGraphicFramePr>
          <p:nvPr/>
        </p:nvGraphicFramePr>
        <p:xfrm>
          <a:off x="250825" y="333375"/>
          <a:ext cx="8713788" cy="1304925"/>
        </p:xfrm>
        <a:graphic>
          <a:graphicData uri="http://schemas.openxmlformats.org/drawingml/2006/table">
            <a:tbl>
              <a:tblPr/>
              <a:tblGrid>
                <a:gridCol w="8713788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SCHEDA RIASSUNTIVA DEL MODULO (storia)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EA2A2"/>
                        </a:gs>
                        <a:gs pos="50000">
                          <a:srgbClr val="FCF2E8"/>
                        </a:gs>
                        <a:gs pos="100000">
                          <a:srgbClr val="CEA2A2"/>
                        </a:gs>
                      </a:gsLst>
                      <a:lin ang="0" scaled="1"/>
                    </a:gra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Titolo: DALLA PREISTORIA ALLA STORIA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EA2A2"/>
                        </a:gs>
                        <a:gs pos="50000">
                          <a:srgbClr val="FCF2E8"/>
                        </a:gs>
                        <a:gs pos="100000">
                          <a:srgbClr val="CEA2A2"/>
                        </a:gs>
                      </a:gsLst>
                      <a:lin ang="0" scaled="1"/>
                    </a:gradFill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DESTINATARI</a:t>
                      </a: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 </a:t>
                      </a: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alunni classe quarta A di Vignolo (scuola primaria)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EA2A2"/>
                        </a:gs>
                        <a:gs pos="50000">
                          <a:srgbClr val="FCF2E8"/>
                        </a:gs>
                        <a:gs pos="100000">
                          <a:srgbClr val="CEA2A2"/>
                        </a:gs>
                      </a:gsLst>
                      <a:lin ang="0" scaled="1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5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35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901" name="Group 37"/>
          <p:cNvGraphicFramePr>
            <a:graphicFrameLocks noGrp="1"/>
          </p:cNvGraphicFramePr>
          <p:nvPr/>
        </p:nvGraphicFramePr>
        <p:xfrm>
          <a:off x="395288" y="1700213"/>
          <a:ext cx="8497887" cy="3408362"/>
        </p:xfrm>
        <a:graphic>
          <a:graphicData uri="http://schemas.openxmlformats.org/drawingml/2006/table">
            <a:tbl>
              <a:tblPr/>
              <a:tblGrid>
                <a:gridCol w="2744787"/>
                <a:gridCol w="5753100"/>
              </a:tblGrid>
              <a:tr h="144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Metodologia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EA2A2"/>
                        </a:gs>
                        <a:gs pos="100000">
                          <a:srgbClr val="FCF2E8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I bambini sono solitamente sistemati in gruppi di quattro elementi per favorire la collaborazione e l</a:t>
                      </a: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’</a:t>
                      </a: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aiuto reciproco. A secondo della necessit</a:t>
                      </a: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à</a:t>
                      </a: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del lavoro con la classe, i gruppi e i banchi vengono spostati.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Viene privilegiato il lavoro di gruppo  e l</a:t>
                      </a: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’</a:t>
                      </a: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apprendimento cooperativo.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Viene utilizzato il gioco strutturato con la finalit</a:t>
                      </a: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à</a:t>
                      </a: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di far vivere l</a:t>
                      </a: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’</a:t>
                      </a: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apprendimento anche emotivamente.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EA2A2"/>
                        </a:gs>
                        <a:gs pos="100000">
                          <a:srgbClr val="FCF2E8"/>
                        </a:gs>
                      </a:gsLst>
                      <a:lin ang="5400000" scaled="1"/>
                    </a:gradFill>
                  </a:tcPr>
                </a:tc>
              </a:tr>
              <a:tr h="141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Valutazione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EA2A2"/>
                        </a:gs>
                        <a:gs pos="100000">
                          <a:srgbClr val="FCF2E8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Strumenti per la valutazione della mobilizzazione integrata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Schede didattiche, materiale ludico appositamente preparato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Strumenti per la valutazione degli apprendimenti – risorsa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Richiesta di compiti complessi solitamente organizzati in fascicoletti.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EA2A2"/>
                        </a:gs>
                        <a:gs pos="100000">
                          <a:srgbClr val="FCF2E8"/>
                        </a:gs>
                      </a:gsLst>
                      <a:lin ang="5400000" scaled="1"/>
                    </a:gradFill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Tempi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EA2A2"/>
                        </a:gs>
                        <a:gs pos="100000">
                          <a:srgbClr val="FCF2E8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Monte ore complessivo: sessantacinque ore circa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EA2A2"/>
                        </a:gs>
                        <a:gs pos="100000">
                          <a:srgbClr val="FCF2E8"/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36899" name="Group 35"/>
          <p:cNvGraphicFramePr>
            <a:graphicFrameLocks noGrp="1"/>
          </p:cNvGraphicFramePr>
          <p:nvPr/>
        </p:nvGraphicFramePr>
        <p:xfrm>
          <a:off x="395288" y="836613"/>
          <a:ext cx="8497887" cy="887412"/>
        </p:xfrm>
        <a:graphic>
          <a:graphicData uri="http://schemas.openxmlformats.org/drawingml/2006/table">
            <a:tbl>
              <a:tblPr/>
              <a:tblGrid>
                <a:gridCol w="2746375"/>
                <a:gridCol w="5751512"/>
              </a:tblGrid>
              <a:tr h="887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Tematiche/Ambiti disciplinare coinvolti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(contenuti)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EA2A2"/>
                        </a:gs>
                        <a:gs pos="100000">
                          <a:srgbClr val="FCF2E8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Il neolitico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 civiltà dei fiumi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EA2A2"/>
                        </a:gs>
                        <a:gs pos="100000">
                          <a:srgbClr val="FCF2E8"/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6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36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37" name="Group 25"/>
          <p:cNvGraphicFramePr>
            <a:graphicFrameLocks noGrp="1"/>
          </p:cNvGraphicFramePr>
          <p:nvPr/>
        </p:nvGraphicFramePr>
        <p:xfrm>
          <a:off x="323850" y="1341438"/>
          <a:ext cx="8497888" cy="4132262"/>
        </p:xfrm>
        <a:graphic>
          <a:graphicData uri="http://schemas.openxmlformats.org/drawingml/2006/table">
            <a:tbl>
              <a:tblPr/>
              <a:tblGrid>
                <a:gridCol w="2744788"/>
                <a:gridCol w="2876550"/>
                <a:gridCol w="2876550"/>
              </a:tblGrid>
              <a:tr h="285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Elenco unità di apprendimento (U.A.) afferenti al modulo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U.A. 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U.A. 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U.A. 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U.A. 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U.A. 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U.A. 5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EA2A2"/>
                        </a:gs>
                        <a:gs pos="100000">
                          <a:srgbClr val="FCF2E8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Titolo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LA NECESSITÀ AGUZZA L’INGEGNO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DIVERSI, MA UGUALI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VILLAGGI E CITTÀ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MEZZALUNA FERTILE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IL DONO DEL NILO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IL MEDITERRANEO (rimandata al prossimo anno)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VERIFICA FINALE: PROVA COMPLESSA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EA2A2"/>
                        </a:gs>
                        <a:gs pos="100000">
                          <a:srgbClr val="FCF2E8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Disciplina/e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STORIA 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EA2A2"/>
                        </a:gs>
                        <a:gs pos="100000">
                          <a:srgbClr val="FCF2E8"/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8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9"/>
          <p:cNvSpPr txBox="1">
            <a:spLocks noChangeArrowheads="1"/>
          </p:cNvSpPr>
          <p:nvPr/>
        </p:nvSpPr>
        <p:spPr bwMode="auto">
          <a:xfrm>
            <a:off x="3244850" y="2805113"/>
            <a:ext cx="2200275" cy="476250"/>
          </a:xfrm>
          <a:prstGeom prst="rect">
            <a:avLst/>
          </a:prstGeom>
          <a:solidFill>
            <a:srgbClr val="FF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200">
                <a:latin typeface="Comic Sans MS" pitchFamily="66" charset="0"/>
                <a:hlinkClick r:id="rId2"/>
              </a:rPr>
              <a:t>LA NECESSITÀ DI SCRIVERE</a:t>
            </a:r>
            <a:r>
              <a:rPr lang="it-IT" sz="1200">
                <a:latin typeface="Comic Sans MS" pitchFamily="66" charset="0"/>
              </a:rPr>
              <a:t> (4)</a:t>
            </a:r>
            <a:endParaRPr lang="it-IT" sz="1800">
              <a:latin typeface="Comic Sans MS" pitchFamily="66" charset="0"/>
            </a:endParaRPr>
          </a:p>
        </p:txBody>
      </p:sp>
      <p:sp>
        <p:nvSpPr>
          <p:cNvPr id="37891" name="Line 20"/>
          <p:cNvSpPr>
            <a:spLocks noChangeShapeType="1"/>
          </p:cNvSpPr>
          <p:nvPr/>
        </p:nvSpPr>
        <p:spPr bwMode="auto">
          <a:xfrm flipH="1">
            <a:off x="4346575" y="777875"/>
            <a:ext cx="3175" cy="10556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37892" name="Text Box 21"/>
          <p:cNvSpPr txBox="1">
            <a:spLocks noChangeArrowheads="1"/>
          </p:cNvSpPr>
          <p:nvPr/>
        </p:nvSpPr>
        <p:spPr bwMode="auto">
          <a:xfrm>
            <a:off x="3368675" y="333375"/>
            <a:ext cx="2006600" cy="438150"/>
          </a:xfrm>
          <a:prstGeom prst="rect">
            <a:avLst/>
          </a:prstGeom>
          <a:solidFill>
            <a:srgbClr val="FF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200">
                <a:latin typeface="Comic Sans MS" pitchFamily="66" charset="0"/>
                <a:hlinkClick r:id="rId3"/>
              </a:rPr>
              <a:t>LA NECESSITÀ AGUZZA L’INGEGNO</a:t>
            </a:r>
            <a:r>
              <a:rPr lang="it-IT" sz="1200">
                <a:latin typeface="Comic Sans MS" pitchFamily="66" charset="0"/>
              </a:rPr>
              <a:t> (0)</a:t>
            </a:r>
            <a:endParaRPr lang="it-IT" sz="1800">
              <a:latin typeface="Comic Sans MS" pitchFamily="66" charset="0"/>
            </a:endParaRPr>
          </a:p>
        </p:txBody>
      </p:sp>
      <p:sp>
        <p:nvSpPr>
          <p:cNvPr id="37893" name="Line 22"/>
          <p:cNvSpPr>
            <a:spLocks noChangeShapeType="1"/>
          </p:cNvSpPr>
          <p:nvPr/>
        </p:nvSpPr>
        <p:spPr bwMode="auto">
          <a:xfrm>
            <a:off x="4346575" y="1763713"/>
            <a:ext cx="3175" cy="1041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37894" name="Line 23"/>
          <p:cNvSpPr>
            <a:spLocks noChangeShapeType="1"/>
          </p:cNvSpPr>
          <p:nvPr/>
        </p:nvSpPr>
        <p:spPr bwMode="auto">
          <a:xfrm>
            <a:off x="4356100" y="3284538"/>
            <a:ext cx="0" cy="25923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37895" name="Oval 24"/>
          <p:cNvSpPr>
            <a:spLocks noChangeArrowheads="1"/>
          </p:cNvSpPr>
          <p:nvPr/>
        </p:nvSpPr>
        <p:spPr bwMode="auto">
          <a:xfrm>
            <a:off x="3482975" y="1689100"/>
            <a:ext cx="1778000" cy="877888"/>
          </a:xfrm>
          <a:prstGeom prst="ellipse">
            <a:avLst/>
          </a:prstGeom>
          <a:solidFill>
            <a:srgbClr val="FFFF6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it-IT" sz="1200">
                <a:latin typeface="Comic Sans MS" pitchFamily="66" charset="0"/>
                <a:hlinkClick r:id="rId4"/>
              </a:rPr>
              <a:t>LA MEZZALUNA FERTILE</a:t>
            </a:r>
            <a:r>
              <a:rPr lang="it-IT" sz="1200">
                <a:latin typeface="Comic Sans MS" pitchFamily="66" charset="0"/>
              </a:rPr>
              <a:t> (3)</a:t>
            </a:r>
            <a:endParaRPr lang="it-IT" sz="1800">
              <a:latin typeface="Comic Sans MS" pitchFamily="66" charset="0"/>
            </a:endParaRPr>
          </a:p>
        </p:txBody>
      </p:sp>
      <p:sp>
        <p:nvSpPr>
          <p:cNvPr id="37896" name="Oval 25"/>
          <p:cNvSpPr>
            <a:spLocks noChangeArrowheads="1"/>
          </p:cNvSpPr>
          <p:nvPr/>
        </p:nvSpPr>
        <p:spPr bwMode="auto">
          <a:xfrm>
            <a:off x="2974975" y="4545013"/>
            <a:ext cx="2743200" cy="1027112"/>
          </a:xfrm>
          <a:prstGeom prst="ellipse">
            <a:avLst/>
          </a:prstGeom>
          <a:solidFill>
            <a:srgbClr val="FFFF6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it-IT" sz="1200">
                <a:latin typeface="Comic Sans MS" pitchFamily="66" charset="0"/>
              </a:rPr>
              <a:t>IL MEDITERRANEO</a:t>
            </a:r>
          </a:p>
          <a:p>
            <a:pPr algn="ctr"/>
            <a:r>
              <a:rPr lang="it-IT" sz="1200">
                <a:latin typeface="Comic Sans MS" pitchFamily="66" charset="0"/>
              </a:rPr>
              <a:t>UdA non fatta, riprenderò l’anno prossimo</a:t>
            </a:r>
          </a:p>
          <a:p>
            <a:endParaRPr lang="it-IT" sz="1800">
              <a:latin typeface="Comic Sans MS" pitchFamily="66" charset="0"/>
            </a:endParaRPr>
          </a:p>
        </p:txBody>
      </p:sp>
      <p:sp>
        <p:nvSpPr>
          <p:cNvPr id="37897" name="Oval 26"/>
          <p:cNvSpPr>
            <a:spLocks noChangeArrowheads="1"/>
          </p:cNvSpPr>
          <p:nvPr/>
        </p:nvSpPr>
        <p:spPr bwMode="auto">
          <a:xfrm>
            <a:off x="3606800" y="3576638"/>
            <a:ext cx="1525588" cy="581025"/>
          </a:xfrm>
          <a:prstGeom prst="ellipse">
            <a:avLst/>
          </a:prstGeom>
          <a:solidFill>
            <a:srgbClr val="FFFF6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it-IT" sz="1200">
                <a:latin typeface="Comic Sans MS" pitchFamily="66" charset="0"/>
                <a:hlinkClick r:id="rId5"/>
              </a:rPr>
              <a:t>IL DONO DEL NILO (5)</a:t>
            </a:r>
          </a:p>
          <a:p>
            <a:endParaRPr lang="it-IT" sz="1800">
              <a:latin typeface="Comic Sans MS" pitchFamily="66" charset="0"/>
            </a:endParaRPr>
          </a:p>
        </p:txBody>
      </p:sp>
      <p:sp>
        <p:nvSpPr>
          <p:cNvPr id="37898" name="Oval 27"/>
          <p:cNvSpPr>
            <a:spLocks noChangeArrowheads="1"/>
          </p:cNvSpPr>
          <p:nvPr/>
        </p:nvSpPr>
        <p:spPr bwMode="auto">
          <a:xfrm>
            <a:off x="2289175" y="1001713"/>
            <a:ext cx="1727200" cy="631825"/>
          </a:xfrm>
          <a:prstGeom prst="ellipse">
            <a:avLst/>
          </a:prstGeom>
          <a:solidFill>
            <a:srgbClr val="FFFF6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it-IT" sz="1200">
                <a:latin typeface="Comic Sans MS" pitchFamily="66" charset="0"/>
                <a:hlinkClick r:id="rId6"/>
              </a:rPr>
              <a:t>VILAGGI E CITTÀ</a:t>
            </a:r>
            <a:r>
              <a:rPr lang="it-IT" sz="1200">
                <a:solidFill>
                  <a:srgbClr val="0D0D0D"/>
                </a:solidFill>
                <a:latin typeface="Comic Sans MS" pitchFamily="66" charset="0"/>
              </a:rPr>
              <a:t> (1)</a:t>
            </a:r>
            <a:endParaRPr lang="it-IT" sz="1800">
              <a:latin typeface="Comic Sans MS" pitchFamily="66" charset="0"/>
            </a:endParaRPr>
          </a:p>
        </p:txBody>
      </p:sp>
      <p:sp>
        <p:nvSpPr>
          <p:cNvPr id="37899" name="Oval 28"/>
          <p:cNvSpPr>
            <a:spLocks noChangeArrowheads="1"/>
          </p:cNvSpPr>
          <p:nvPr/>
        </p:nvSpPr>
        <p:spPr bwMode="auto">
          <a:xfrm>
            <a:off x="4860925" y="1001713"/>
            <a:ext cx="1727200" cy="631825"/>
          </a:xfrm>
          <a:prstGeom prst="ellipse">
            <a:avLst/>
          </a:prstGeom>
          <a:solidFill>
            <a:srgbClr val="FFFF6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it-IT" sz="1200">
                <a:latin typeface="Comic Sans MS" pitchFamily="66" charset="0"/>
                <a:hlinkClick r:id="rId7"/>
              </a:rPr>
              <a:t>UGUALI, MA DIVERSI</a:t>
            </a:r>
            <a:r>
              <a:rPr lang="it-IT" sz="1200">
                <a:solidFill>
                  <a:srgbClr val="0D0D0D"/>
                </a:solidFill>
                <a:latin typeface="Comic Sans MS" pitchFamily="66" charset="0"/>
              </a:rPr>
              <a:t> (2)</a:t>
            </a:r>
            <a:endParaRPr lang="it-IT" sz="1800">
              <a:latin typeface="Comic Sans MS" pitchFamily="66" charset="0"/>
            </a:endParaRPr>
          </a:p>
        </p:txBody>
      </p:sp>
      <p:cxnSp>
        <p:nvCxnSpPr>
          <p:cNvPr id="37900" name="AutoShape 29"/>
          <p:cNvCxnSpPr>
            <a:cxnSpLocks noChangeShapeType="1"/>
          </p:cNvCxnSpPr>
          <p:nvPr/>
        </p:nvCxnSpPr>
        <p:spPr bwMode="auto">
          <a:xfrm>
            <a:off x="3149600" y="862013"/>
            <a:ext cx="2562225" cy="95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7901" name="AutoShape 30"/>
          <p:cNvCxnSpPr>
            <a:cxnSpLocks noChangeShapeType="1"/>
          </p:cNvCxnSpPr>
          <p:nvPr/>
        </p:nvCxnSpPr>
        <p:spPr bwMode="auto">
          <a:xfrm>
            <a:off x="3149600" y="862013"/>
            <a:ext cx="0" cy="1397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7902" name="AutoShape 31"/>
          <p:cNvCxnSpPr>
            <a:cxnSpLocks noChangeShapeType="1"/>
          </p:cNvCxnSpPr>
          <p:nvPr/>
        </p:nvCxnSpPr>
        <p:spPr bwMode="auto">
          <a:xfrm>
            <a:off x="5711825" y="862013"/>
            <a:ext cx="0" cy="1397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7903" name="Rectangle 32"/>
          <p:cNvSpPr>
            <a:spLocks noChangeArrowheads="1"/>
          </p:cNvSpPr>
          <p:nvPr/>
        </p:nvSpPr>
        <p:spPr bwMode="auto">
          <a:xfrm>
            <a:off x="2655888" y="5949950"/>
            <a:ext cx="3429000" cy="801688"/>
          </a:xfrm>
          <a:prstGeom prst="rect">
            <a:avLst/>
          </a:prstGeom>
          <a:solidFill>
            <a:srgbClr val="FFBB57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200">
                <a:solidFill>
                  <a:srgbClr val="FF0000"/>
                </a:solidFill>
                <a:latin typeface="Comic Sans MS" pitchFamily="66" charset="0"/>
                <a:hlinkClick r:id="rId8" action="ppaction://hlinkfile"/>
              </a:rPr>
              <a:t>PROVA COMPLESSA</a:t>
            </a:r>
            <a:endParaRPr lang="it-IT" sz="120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it-IT" sz="1200">
                <a:latin typeface="Comic Sans MS" pitchFamily="66" charset="0"/>
                <a:hlinkClick r:id="rId9"/>
              </a:rPr>
              <a:t>SAI LEGGERE LE FONTI?</a:t>
            </a:r>
            <a:r>
              <a:rPr lang="it-IT" sz="1200">
                <a:solidFill>
                  <a:srgbClr val="FF0000"/>
                </a:solidFill>
                <a:latin typeface="Comic Sans MS" pitchFamily="66" charset="0"/>
              </a:rPr>
              <a:t> (per la classe)</a:t>
            </a:r>
          </a:p>
          <a:p>
            <a:pPr algn="ctr"/>
            <a:r>
              <a:rPr lang="it-IT" sz="1200">
                <a:latin typeface="Comic Sans MS" pitchFamily="66" charset="0"/>
                <a:hlinkClick r:id="rId10"/>
              </a:rPr>
              <a:t>(per Giulia)</a:t>
            </a:r>
            <a:endParaRPr lang="it-IT" sz="1800">
              <a:latin typeface="Comic Sans MS" pitchFamily="66" charset="0"/>
            </a:endParaRPr>
          </a:p>
        </p:txBody>
      </p:sp>
      <p:sp>
        <p:nvSpPr>
          <p:cNvPr id="37904" name="Text Box 21"/>
          <p:cNvSpPr txBox="1">
            <a:spLocks noChangeArrowheads="1"/>
          </p:cNvSpPr>
          <p:nvPr/>
        </p:nvSpPr>
        <p:spPr bwMode="auto">
          <a:xfrm>
            <a:off x="3348038" y="333375"/>
            <a:ext cx="2006600" cy="438150"/>
          </a:xfrm>
          <a:prstGeom prst="rect">
            <a:avLst/>
          </a:prstGeom>
          <a:solidFill>
            <a:srgbClr val="FF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200">
                <a:latin typeface="Comic Sans MS" pitchFamily="66" charset="0"/>
                <a:hlinkClick r:id="rId3"/>
              </a:rPr>
              <a:t>LA NECESSITÀ AGUZZA L’INGEGNO</a:t>
            </a:r>
            <a:r>
              <a:rPr lang="it-IT" sz="1200">
                <a:latin typeface="Comic Sans MS" pitchFamily="66" charset="0"/>
              </a:rPr>
              <a:t> (0)</a:t>
            </a:r>
            <a:endParaRPr lang="it-IT" sz="180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nimBg="1"/>
      <p:bldP spid="37891" grpId="0" animBg="1"/>
      <p:bldP spid="37892" grpId="0" animBg="1"/>
      <p:bldP spid="37893" grpId="0" animBg="1"/>
      <p:bldP spid="37894" grpId="0" animBg="1"/>
      <p:bldP spid="37895" grpId="0" animBg="1"/>
      <p:bldP spid="37896" grpId="0" animBg="1"/>
      <p:bldP spid="37897" grpId="0" animBg="1"/>
      <p:bldP spid="37898" grpId="0" animBg="1"/>
      <p:bldP spid="37899" grpId="0" animBg="1"/>
      <p:bldP spid="37903" grpId="0" animBg="1"/>
      <p:bldP spid="3790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/>
          </p:cNvSpPr>
          <p:nvPr/>
        </p:nvSpPr>
        <p:spPr bwMode="auto">
          <a:xfrm rot="-2460000">
            <a:off x="817563" y="1730375"/>
            <a:ext cx="5648325" cy="120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" anchor="b"/>
          <a:lstStyle/>
          <a:p>
            <a:pPr fontAlgn="auto">
              <a:spcAft>
                <a:spcPts val="0"/>
              </a:spcAft>
              <a:defRPr/>
            </a:pPr>
            <a:r>
              <a:rPr lang="it-IT" cap="all" dirty="0">
                <a:latin typeface="+mj-lt"/>
                <a:ea typeface="+mj-ea"/>
                <a:cs typeface="+mj-cs"/>
              </a:rPr>
              <a:t>Didattica per competenze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>
            <a:spLocks noChangeArrowheads="1"/>
          </p:cNvSpPr>
          <p:nvPr/>
        </p:nvSpPr>
        <p:spPr bwMode="auto">
          <a:xfrm>
            <a:off x="971550" y="1052513"/>
            <a:ext cx="734536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4800">
                <a:solidFill>
                  <a:srgbClr val="C24672"/>
                </a:solidFill>
                <a:latin typeface="AR CENA" pitchFamily="2" charset="0"/>
              </a:rPr>
              <a:t> «COMPETENZA»</a:t>
            </a:r>
          </a:p>
        </p:txBody>
      </p:sp>
      <p:sp>
        <p:nvSpPr>
          <p:cNvPr id="3" name="CasellaDiTesto 2"/>
          <p:cNvSpPr txBox="1">
            <a:spLocks noChangeArrowheads="1"/>
          </p:cNvSpPr>
          <p:nvPr/>
        </p:nvSpPr>
        <p:spPr bwMode="auto">
          <a:xfrm>
            <a:off x="468313" y="3195638"/>
            <a:ext cx="8388350" cy="212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4400">
                <a:solidFill>
                  <a:srgbClr val="8D3127"/>
                </a:solidFill>
                <a:latin typeface="AR CENA" pitchFamily="2" charset="0"/>
              </a:rPr>
              <a:t>Applicare il SAPERE in un dato CONTESTO attuando i COMPORTAMENTI più idonei alla produzione del RISULTATO.</a:t>
            </a:r>
          </a:p>
        </p:txBody>
      </p:sp>
      <p:sp>
        <p:nvSpPr>
          <p:cNvPr id="5" name="Freccia in giù 4"/>
          <p:cNvSpPr/>
          <p:nvPr/>
        </p:nvSpPr>
        <p:spPr>
          <a:xfrm>
            <a:off x="4427538" y="1884363"/>
            <a:ext cx="360362" cy="1184275"/>
          </a:xfrm>
          <a:prstGeom prst="downArrow">
            <a:avLst/>
          </a:prstGeom>
          <a:solidFill>
            <a:srgbClr val="8D312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800" dirty="0">
              <a:solidFill>
                <a:srgbClr val="C2467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>
            <a:spLocks noChangeArrowheads="1"/>
          </p:cNvSpPr>
          <p:nvPr/>
        </p:nvSpPr>
        <p:spPr bwMode="auto">
          <a:xfrm>
            <a:off x="5867400" y="404813"/>
            <a:ext cx="2592388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800">
                <a:solidFill>
                  <a:srgbClr val="DE006F"/>
                </a:solidFill>
                <a:latin typeface="AR CENA" pitchFamily="2" charset="0"/>
              </a:rPr>
              <a:t>Per scegliere e valorizzare le STRATEGIE FORMATIVE che meglio collegano l’imparare al fare.</a:t>
            </a:r>
          </a:p>
        </p:txBody>
      </p:sp>
      <p:sp>
        <p:nvSpPr>
          <p:cNvPr id="4" name="CasellaDiTesto 3"/>
          <p:cNvSpPr txBox="1">
            <a:spLocks noChangeArrowheads="1"/>
          </p:cNvSpPr>
          <p:nvPr/>
        </p:nvSpPr>
        <p:spPr bwMode="auto">
          <a:xfrm>
            <a:off x="539750" y="390525"/>
            <a:ext cx="2879725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800">
                <a:solidFill>
                  <a:srgbClr val="8E2E50"/>
                </a:solidFill>
                <a:latin typeface="AR CENA" pitchFamily="2" charset="0"/>
              </a:rPr>
              <a:t>Per promuovere l’assunzione di RESPONSABILITÀ individuale nei confronti dei risultati d’apprendimento.</a:t>
            </a: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933450" y="4868863"/>
            <a:ext cx="6989763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800">
                <a:solidFill>
                  <a:srgbClr val="CC6600"/>
                </a:solidFill>
                <a:latin typeface="AR CENA" pitchFamily="2" charset="0"/>
              </a:rPr>
              <a:t>Per sviluppare la capacità di LAVORARE CON GLI ALTRI promuovendo una competizione orientata a sconfiggere  le difficoltà e i problemi, non i compagni.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395288" y="3421063"/>
            <a:ext cx="83534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6000">
                <a:solidFill>
                  <a:srgbClr val="6E3FE5"/>
                </a:solidFill>
                <a:latin typeface="AR CENA" pitchFamily="2" charset="0"/>
              </a:rPr>
              <a:t>Progettare per competenze </a:t>
            </a:r>
          </a:p>
        </p:txBody>
      </p:sp>
      <p:cxnSp>
        <p:nvCxnSpPr>
          <p:cNvPr id="9" name="Connettore 1 8"/>
          <p:cNvCxnSpPr/>
          <p:nvPr/>
        </p:nvCxnSpPr>
        <p:spPr>
          <a:xfrm flipV="1">
            <a:off x="4468813" y="2852738"/>
            <a:ext cx="1223962" cy="7556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>
            <a:off x="2987675" y="2852738"/>
            <a:ext cx="1223963" cy="7556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>
          <a:xfrm>
            <a:off x="4356100" y="4221163"/>
            <a:ext cx="0" cy="6477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>
            <a:spLocks noChangeArrowheads="1"/>
          </p:cNvSpPr>
          <p:nvPr/>
        </p:nvSpPr>
        <p:spPr bwMode="auto">
          <a:xfrm>
            <a:off x="593725" y="3865563"/>
            <a:ext cx="8280400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4000">
                <a:solidFill>
                  <a:srgbClr val="8E2E50"/>
                </a:solidFill>
                <a:latin typeface="AR BLANCA" pitchFamily="2" charset="0"/>
              </a:rPr>
              <a:t>Il percorso formativo deve considerare le AZIONI che gli studenti realizzano e mediante le quali APPRENDONO.</a:t>
            </a:r>
          </a:p>
        </p:txBody>
      </p:sp>
      <p:sp>
        <p:nvSpPr>
          <p:cNvPr id="3" name="Rettangolo 2"/>
          <p:cNvSpPr>
            <a:spLocks noChangeArrowheads="1"/>
          </p:cNvSpPr>
          <p:nvPr/>
        </p:nvSpPr>
        <p:spPr bwMode="auto">
          <a:xfrm>
            <a:off x="611188" y="333375"/>
            <a:ext cx="8281987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4000">
                <a:solidFill>
                  <a:srgbClr val="7030A0"/>
                </a:solidFill>
                <a:latin typeface="AR BLANCA" pitchFamily="2" charset="0"/>
              </a:rPr>
              <a:t>La competenza si MOBILITA, si SVILUPPA e si DIMOSTRA facendo, applicando cioè ABILITÀ E CONOSCENZE all’esecuzione di un compito o alla soluzione di un problema.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>
            <a:spLocks noChangeArrowheads="1"/>
          </p:cNvSpPr>
          <p:nvPr/>
        </p:nvSpPr>
        <p:spPr bwMode="auto">
          <a:xfrm>
            <a:off x="755650" y="765175"/>
            <a:ext cx="7345363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6000">
                <a:solidFill>
                  <a:srgbClr val="6E3FE5"/>
                </a:solidFill>
                <a:latin typeface="AR CENA" pitchFamily="2" charset="0"/>
              </a:rPr>
              <a:t>Programmazione didattica</a:t>
            </a:r>
          </a:p>
        </p:txBody>
      </p:sp>
      <p:sp>
        <p:nvSpPr>
          <p:cNvPr id="4" name="CasellaDiTesto 3"/>
          <p:cNvSpPr txBox="1">
            <a:spLocks noChangeArrowheads="1"/>
          </p:cNvSpPr>
          <p:nvPr/>
        </p:nvSpPr>
        <p:spPr bwMode="auto">
          <a:xfrm>
            <a:off x="611188" y="2276475"/>
            <a:ext cx="35290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800">
                <a:solidFill>
                  <a:srgbClr val="FF0000"/>
                </a:solidFill>
                <a:latin typeface="AR BLANCA" pitchFamily="2" charset="0"/>
              </a:rPr>
              <a:t>NON per contenuti disciplinari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289425" y="2276475"/>
            <a:ext cx="460375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>
                <a:solidFill>
                  <a:schemeClr val="accent5">
                    <a:lumMod val="75000"/>
                  </a:schemeClr>
                </a:solidFill>
                <a:latin typeface="AR BLANCA" pitchFamily="2" charset="0"/>
                <a:cs typeface="+mn-cs"/>
              </a:rPr>
              <a:t>In funzione dell’EFFETTIVO esercizio delle competenze 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4356100" y="4005263"/>
            <a:ext cx="403225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it-IT">
                <a:solidFill>
                  <a:srgbClr val="45AD1B"/>
                </a:solidFill>
                <a:latin typeface="AR BLANCA" pitchFamily="2" charset="0"/>
              </a:rPr>
              <a:t>In funzione dell’ACCERTAMENTO delle capacità di raggiungere i risultati richiesti</a:t>
            </a:r>
          </a:p>
        </p:txBody>
      </p:sp>
      <p:cxnSp>
        <p:nvCxnSpPr>
          <p:cNvPr id="8" name="Connettore 1 7"/>
          <p:cNvCxnSpPr/>
          <p:nvPr/>
        </p:nvCxnSpPr>
        <p:spPr>
          <a:xfrm flipH="1">
            <a:off x="468313" y="1822450"/>
            <a:ext cx="2303462" cy="1595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5724525" y="1700213"/>
            <a:ext cx="0" cy="57626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>
            <a:off x="827088" y="1773238"/>
            <a:ext cx="1728787" cy="17510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539750" y="2422525"/>
            <a:ext cx="7416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3600">
                <a:solidFill>
                  <a:srgbClr val="DE006F"/>
                </a:solidFill>
                <a:latin typeface="AR CENA" pitchFamily="2" charset="0"/>
              </a:rPr>
              <a:t>Definire in modo preciso il risultato atteso 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1947863" y="1138238"/>
            <a:ext cx="4608512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5400">
                <a:solidFill>
                  <a:srgbClr val="6E3FE5"/>
                </a:solidFill>
                <a:latin typeface="AR CENA" pitchFamily="2" charset="0"/>
              </a:rPr>
              <a:t>Per poter valutare </a:t>
            </a:r>
          </a:p>
        </p:txBody>
      </p:sp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539750" y="3813175"/>
            <a:ext cx="7416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3600">
                <a:solidFill>
                  <a:srgbClr val="DE006F"/>
                </a:solidFill>
                <a:latin typeface="AR CENA" pitchFamily="2" charset="0"/>
              </a:rPr>
              <a:t>Definire la rubrica di valutazione e le chiavi di correzione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>
            <a:spLocks noChangeArrowheads="1"/>
          </p:cNvSpPr>
          <p:nvPr/>
        </p:nvSpPr>
        <p:spPr bwMode="auto">
          <a:xfrm>
            <a:off x="539750" y="4941888"/>
            <a:ext cx="78486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t-IT">
                <a:solidFill>
                  <a:srgbClr val="963126"/>
                </a:solidFill>
                <a:latin typeface="AR CENA" pitchFamily="2" charset="0"/>
              </a:rPr>
              <a:t>Grado di responsabilità nel prendere decisioni e autonomia nel ricostruire e giustificare il proprio processo  lavorativo</a:t>
            </a:r>
          </a:p>
        </p:txBody>
      </p:sp>
      <p:sp>
        <p:nvSpPr>
          <p:cNvPr id="3" name="CasellaDiTesto 2"/>
          <p:cNvSpPr txBox="1">
            <a:spLocks noChangeArrowheads="1"/>
          </p:cNvSpPr>
          <p:nvPr/>
        </p:nvSpPr>
        <p:spPr bwMode="auto">
          <a:xfrm>
            <a:off x="971550" y="549275"/>
            <a:ext cx="6408738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5400">
                <a:solidFill>
                  <a:srgbClr val="6E3FE5"/>
                </a:solidFill>
                <a:latin typeface="AR CENA" pitchFamily="2" charset="0"/>
              </a:rPr>
              <a:t>Che cosa valutare</a:t>
            </a:r>
          </a:p>
        </p:txBody>
      </p:sp>
      <p:sp>
        <p:nvSpPr>
          <p:cNvPr id="4" name="CasellaDiTesto 3"/>
          <p:cNvSpPr txBox="1">
            <a:spLocks noChangeArrowheads="1"/>
          </p:cNvSpPr>
          <p:nvPr/>
        </p:nvSpPr>
        <p:spPr bwMode="auto">
          <a:xfrm>
            <a:off x="539750" y="1484313"/>
            <a:ext cx="8424863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t-IT">
                <a:solidFill>
                  <a:srgbClr val="DE006F"/>
                </a:solidFill>
                <a:latin typeface="AR CENA" pitchFamily="2" charset="0"/>
              </a:rPr>
              <a:t>Il percorso seguito per ottenere il risultato: applicare una procedura, operare tra opzioni differenti, procedere per prove e correzioni…</a:t>
            </a: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539750" y="3068638"/>
            <a:ext cx="44640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t-IT">
                <a:solidFill>
                  <a:srgbClr val="C24672"/>
                </a:solidFill>
                <a:latin typeface="AR CENA" pitchFamily="2" charset="0"/>
              </a:rPr>
              <a:t>Competenze organizzative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539750" y="3716338"/>
            <a:ext cx="525621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t-IT">
                <a:solidFill>
                  <a:srgbClr val="DA00DA"/>
                </a:solidFill>
                <a:latin typeface="AR CENA" pitchFamily="2" charset="0"/>
              </a:rPr>
              <a:t>Comportamenti</a:t>
            </a:r>
            <a:r>
              <a:rPr lang="it-IT">
                <a:latin typeface="AR CENA" pitchFamily="2" charset="0"/>
              </a:rPr>
              <a:t> 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539750" y="4365625"/>
            <a:ext cx="70183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t-IT">
                <a:solidFill>
                  <a:srgbClr val="CC6288"/>
                </a:solidFill>
                <a:latin typeface="AR CENA" pitchFamily="2" charset="0"/>
              </a:rPr>
              <a:t>Utilizzo di competenze trasversali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684213" y="2565400"/>
            <a:ext cx="7848600" cy="214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5400">
                <a:solidFill>
                  <a:srgbClr val="9F4F4F"/>
                </a:solidFill>
                <a:latin typeface="AR BLANCA" pitchFamily="2" charset="0"/>
              </a:rPr>
              <a:t>Progettare </a:t>
            </a:r>
          </a:p>
          <a:p>
            <a:pPr algn="ctr">
              <a:spcBef>
                <a:spcPct val="50000"/>
              </a:spcBef>
            </a:pPr>
            <a:r>
              <a:rPr lang="it-IT" sz="5400">
                <a:solidFill>
                  <a:srgbClr val="9F4F4F"/>
                </a:solidFill>
                <a:latin typeface="AR BLANCA" pitchFamily="2" charset="0"/>
              </a:rPr>
              <a:t>un’Unità di Apprendimento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oli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Angol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777</TotalTime>
  <Words>964</Words>
  <Application>Microsoft Office PowerPoint</Application>
  <PresentationFormat>Presentazione su schermo (4:3)</PresentationFormat>
  <Paragraphs>149</Paragraphs>
  <Slides>20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12</vt:i4>
      </vt:variant>
      <vt:variant>
        <vt:lpstr>Modello struttura</vt:lpstr>
      </vt:variant>
      <vt:variant>
        <vt:i4>5</vt:i4>
      </vt:variant>
      <vt:variant>
        <vt:lpstr>Titoli diapositive</vt:lpstr>
      </vt:variant>
      <vt:variant>
        <vt:i4>20</vt:i4>
      </vt:variant>
    </vt:vector>
  </HeadingPairs>
  <TitlesOfParts>
    <vt:vector size="37" baseType="lpstr">
      <vt:lpstr>Arial</vt:lpstr>
      <vt:lpstr>Franklin Gothic Medium</vt:lpstr>
      <vt:lpstr>Franklin Gothic Book</vt:lpstr>
      <vt:lpstr>Wingdings</vt:lpstr>
      <vt:lpstr>Calibri</vt:lpstr>
      <vt:lpstr>AR CENA</vt:lpstr>
      <vt:lpstr>AR BLANCA</vt:lpstr>
      <vt:lpstr>AR BERKLEY</vt:lpstr>
      <vt:lpstr>Times New Roman</vt:lpstr>
      <vt:lpstr>Comic Sans MS</vt:lpstr>
      <vt:lpstr>Symbol</vt:lpstr>
      <vt:lpstr>Wingdings 2</vt:lpstr>
      <vt:lpstr>Angoli</vt:lpstr>
      <vt:lpstr>Angoli</vt:lpstr>
      <vt:lpstr>Angoli</vt:lpstr>
      <vt:lpstr>Angoli</vt:lpstr>
      <vt:lpstr>Angoli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Didattica per competenze</dc:title>
  <dc:creator>nonna</dc:creator>
  <cp:lastModifiedBy>nonna</cp:lastModifiedBy>
  <cp:revision>86</cp:revision>
  <dcterms:created xsi:type="dcterms:W3CDTF">2014-03-24T20:45:45Z</dcterms:created>
  <dcterms:modified xsi:type="dcterms:W3CDTF">2014-06-14T15:43:04Z</dcterms:modified>
</cp:coreProperties>
</file>